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51.tif" ContentType="image/tiff"/>
  <Override PartName="/ppt/media/image48.png" ContentType="image/png"/>
  <Override PartName="/ppt/media/image47.png" ContentType="image/png"/>
  <Override PartName="/ppt/media/image46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26.jpeg" ContentType="image/jpe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45.png" ContentType="image/png"/>
  <Override PartName="/ppt/media/image35.png" ContentType="image/png"/>
  <Override PartName="/ppt/media/image54.tif" ContentType="image/tiff"/>
  <Override PartName="/ppt/media/image25.jpeg" ContentType="image/jpeg"/>
  <Override PartName="/ppt/media/image14.png" ContentType="image/png"/>
  <Override PartName="/ppt/media/image24.jpeg" ContentType="image/jpeg"/>
  <Override PartName="/ppt/media/image55.png" ContentType="image/png"/>
  <Override PartName="/ppt/media/image5.png" ContentType="image/png"/>
  <Override PartName="/ppt/media/image50.tif" ContentType="image/tiff"/>
  <Override PartName="/ppt/media/image20.png" ContentType="image/png"/>
  <Override PartName="/ppt/media/image49.tif" ContentType="image/tiff"/>
  <Override PartName="/ppt/media/image19.png" ContentType="image/png"/>
  <Override PartName="/ppt/media/image18.png" ContentType="image/png"/>
  <Override PartName="/ppt/media/image17.png" ContentType="image/png"/>
  <Override PartName="/ppt/media/image21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53.tif" ContentType="image/tiff"/>
  <Override PartName="/ppt/media/image23.png" ContentType="image/png"/>
  <Override PartName="/ppt/media/image8.png" ContentType="image/png"/>
  <Override PartName="/ppt/media/image52.tif" ContentType="image/tiff"/>
  <Override PartName="/ppt/media/image2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39.png" ContentType="image/png"/>
  <Override PartName="/ppt/media/image4.png" ContentType="image/png"/>
  <Override PartName="/ppt/media/image38.png" ContentType="image/png"/>
  <Override PartName="/ppt/media/image3.png" ContentType="image/png"/>
  <Override PartName="/ppt/media/image37.png" ContentType="image/png"/>
  <Override PartName="/ppt/media/image2.png" ContentType="image/png"/>
  <Override PartName="/ppt/media/image36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AE98522-B280-453E-9EC8-EF444B8E7AC4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B0C3826-B869-470E-A900-1BE50E6EBD0D}" type="slidenum">
              <a:rPr b="0" i="1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6" name="CustomShape 3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DEF7206-601B-4AEE-AA2A-E35BB41619FD}" type="slidenum">
              <a:rPr b="0" i="1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5" name="CustomShape 3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4A0EAE0-29D2-4934-BCCA-E9F387D29EA5}" type="slidenum">
              <a:rPr b="0" i="1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8" name="CustomShape 3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0" name="CustomShape 2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2" name="CustomShape 2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EC4F780-0BF1-45E2-A093-CB0995F8DC12}" type="slidenum">
              <a:rPr b="0" i="1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5" name="CustomShape 3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</p:spPr>
      </p:sp>
      <p:sp>
        <p:nvSpPr>
          <p:cNvPr id="227" name="CustomShape 2"/>
          <p:cNvSpPr/>
          <p:nvPr/>
        </p:nvSpPr>
        <p:spPr>
          <a:xfrm>
            <a:off x="914400" y="4343400"/>
            <a:ext cx="5025960" cy="411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5D08BF9-4B84-4EA4-8DDA-03EBBEF6AE8E}" type="slidenum">
              <a:rPr b="0" i="1" lang="en-US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0" name="CustomShape 3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C2100DE-1B04-4F9A-93BB-CA64B7120D20}" type="slidenum">
              <a:rPr b="0" lang="zh-TW" sz="1200" spc="-1" strike="noStrike"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24160"/>
          </a:xfrm>
          <a:prstGeom prst="rect">
            <a:avLst/>
          </a:prstGeom>
        </p:spPr>
        <p:txBody>
          <a:bodyPr lIns="4680" rIns="4680" tIns="4680" bIns="468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057800" y="6610320"/>
            <a:ext cx="1062720" cy="244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46800" bIns="468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Bank Gothic Light"/>
                <a:ea typeface="Bank Gothic Light"/>
              </a:rPr>
              <a:t>www.aavara.com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" name="image.png" descr=""/>
          <p:cNvPicPr/>
          <p:nvPr/>
        </p:nvPicPr>
        <p:blipFill>
          <a:blip r:embed="rId2"/>
          <a:srcRect l="0" t="16395" r="4167" b="25991"/>
          <a:stretch/>
        </p:blipFill>
        <p:spPr>
          <a:xfrm>
            <a:off x="0" y="0"/>
            <a:ext cx="9142560" cy="119088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 hidden="1"/>
          <p:cNvSpPr/>
          <p:nvPr/>
        </p:nvSpPr>
        <p:spPr>
          <a:xfrm>
            <a:off x="7057800" y="6610320"/>
            <a:ext cx="1062720" cy="244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46800" bIns="468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Bank Gothic Light"/>
                <a:ea typeface="Bank Gothic Light"/>
              </a:rPr>
              <a:t>www.aavara.com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41" name="image.png" descr=""/>
          <p:cNvPicPr/>
          <p:nvPr/>
        </p:nvPicPr>
        <p:blipFill>
          <a:blip r:embed="rId2"/>
          <a:srcRect l="0" t="16395" r="4167" b="25991"/>
          <a:stretch/>
        </p:blipFill>
        <p:spPr>
          <a:xfrm>
            <a:off x="0" y="0"/>
            <a:ext cx="9142560" cy="1190880"/>
          </a:xfrm>
          <a:prstGeom prst="rect">
            <a:avLst/>
          </a:prstGeom>
          <a:ln w="12600"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7057800" y="6610320"/>
            <a:ext cx="1062720" cy="244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800" rIns="46800" tIns="46800" bIns="468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ffffff"/>
                </a:solidFill>
                <a:latin typeface="Bank Gothic Light"/>
                <a:ea typeface="Bank Gothic Light"/>
              </a:rPr>
              <a:t>www.aavara.com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43" name="image.png" descr=""/>
          <p:cNvPicPr/>
          <p:nvPr/>
        </p:nvPicPr>
        <p:blipFill>
          <a:blip r:embed="rId3"/>
          <a:srcRect l="0" t="16395" r="4167" b="25991"/>
          <a:stretch/>
        </p:blipFill>
        <p:spPr>
          <a:xfrm>
            <a:off x="0" y="0"/>
            <a:ext cx="9142560" cy="1190880"/>
          </a:xfrm>
          <a:prstGeom prst="rect">
            <a:avLst/>
          </a:prstGeom>
          <a:ln w="12600"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9.t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t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1.tif"/><Relationship Id="rId2" Type="http://schemas.openxmlformats.org/officeDocument/2006/relationships/image" Target="../media/image52.tif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3.tif"/><Relationship Id="rId2" Type="http://schemas.openxmlformats.org/officeDocument/2006/relationships/image" Target="../media/image54.tif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://www.aavara.com/V2/PB9000.html" TargetMode="External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jpe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30" Type="http://schemas.openxmlformats.org/officeDocument/2006/relationships/image" Target="../media/image41.png"/><Relationship Id="rId31" Type="http://schemas.openxmlformats.org/officeDocument/2006/relationships/slideLayout" Target="../slideLayouts/slideLayout13.xml"/><Relationship Id="rId3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4295880"/>
          </a:xfrm>
          <a:prstGeom prst="rect">
            <a:avLst/>
          </a:prstGeom>
          <a:ln w="1260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0" y="4038480"/>
            <a:ext cx="9142560" cy="281808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1414800" y="5181480"/>
            <a:ext cx="6160680" cy="42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/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Verdana"/>
              </a:rPr>
              <a:t>Aavara Innovation Corp.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491120" y="3999960"/>
            <a:ext cx="6160680" cy="762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Frutiger 55 Roman"/>
                <a:ea typeface="Frutiger 55 Roman"/>
              </a:rPr>
              <a:t>Motorized IWB Carts Line Up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429732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0" y="4075200"/>
            <a:ext cx="9144000" cy="28191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1371600" y="5181480"/>
            <a:ext cx="624852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en-US" sz="1800" spc="-1" strike="noStrike">
              <a:latin typeface="Times New Roman"/>
            </a:endParaRPr>
          </a:p>
          <a:p>
            <a:pPr algn="ctr"/>
            <a:r>
              <a:rPr b="0" i="1" lang="en-US" sz="1600" spc="-1" strike="noStrike">
                <a:solidFill>
                  <a:srgbClr val="808080"/>
                </a:solidFill>
                <a:latin typeface="Times New Roman"/>
              </a:rPr>
              <a:t>Make it a better TV</a:t>
            </a:r>
            <a:endParaRPr b="0" lang="en-US" sz="1600" spc="-1" strike="noStrike">
              <a:latin typeface="Times New Roman"/>
            </a:endParaRPr>
          </a:p>
          <a:p>
            <a:pPr algn="ctr"/>
            <a:endParaRPr b="0" lang="en-US" sz="1600" spc="-1" strike="noStrike">
              <a:latin typeface="Times New Roman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447920" y="3962520"/>
            <a:ext cx="6248160" cy="83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en-US" sz="18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Osaka"/>
              </a:rPr>
              <a:t>Aavara IWB Trolley Cart Proposal</a:t>
            </a:r>
            <a:endParaRPr b="0" lang="en-US" sz="2200" spc="-1" strike="noStrike">
              <a:latin typeface="Times New Roman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2280" y="0"/>
            <a:ext cx="6694560" cy="97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IWB Carts Line Up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181" name="Table 2"/>
          <p:cNvGraphicFramePr/>
          <p:nvPr/>
        </p:nvGraphicFramePr>
        <p:xfrm>
          <a:off x="321480" y="1731960"/>
          <a:ext cx="8602560" cy="3639240"/>
        </p:xfrm>
        <a:graphic>
          <a:graphicData uri="http://schemas.openxmlformats.org/drawingml/2006/table">
            <a:tbl>
              <a:tblPr/>
              <a:tblGrid>
                <a:gridCol w="1068480"/>
                <a:gridCol w="1798200"/>
                <a:gridCol w="1279800"/>
                <a:gridCol w="969840"/>
                <a:gridCol w="1279440"/>
                <a:gridCol w="1108800"/>
                <a:gridCol w="1098360"/>
              </a:tblGrid>
              <a:tr h="74628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Model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Description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Max. Display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Weight Loading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Height LIFT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Tilt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&lt; 30 pcs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Ex-Work Price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  <a:ea typeface="Verdana"/>
                        </a:rPr>
                        <a:t>≥ </a:t>
                      </a:r>
                      <a:r>
                        <a:rPr b="0" lang="en-US" sz="1400" spc="-1" strike="noStrike">
                          <a:latin typeface="Verdana"/>
                          <a:ea typeface="Verdana"/>
                        </a:rPr>
                        <a:t>30 pcs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  <a:ea typeface="Verdana"/>
                        </a:rPr>
                        <a:t>Ex-Work Price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6444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CDT860M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Current Model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120Kgs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Yes, 500mm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0</a:t>
                      </a:r>
                      <a:r>
                        <a:rPr b="0" lang="en-US" sz="1400" spc="-1" strike="noStrike" baseline="33000">
                          <a:latin typeface="Verdana"/>
                        </a:rPr>
                        <a:t>0</a:t>
                      </a:r>
                      <a:r>
                        <a:rPr b="0" lang="en-US" sz="1400" spc="-1" strike="noStrike">
                          <a:latin typeface="Verdana"/>
                        </a:rPr>
                        <a:t> ~ 90</a:t>
                      </a:r>
                      <a:r>
                        <a:rPr b="0" lang="en-US" sz="1400" spc="-1" strike="noStrike" baseline="33000">
                          <a:latin typeface="Verdana"/>
                        </a:rPr>
                        <a:t>0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Motorized adjust, free angle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$1,050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$999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8260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CDT861M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ce181e"/>
                          </a:solidFill>
                          <a:latin typeface="Verdana"/>
                        </a:rPr>
                        <a:t>New!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Same ID Design as CDT860M without Tilt Motor Mechanism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120Kgs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Yes, 500mm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0</a:t>
                      </a:r>
                      <a:r>
                        <a:rPr b="0" lang="en-US" sz="1400" spc="-1" strike="noStrike" baseline="33000">
                          <a:latin typeface="Verdana"/>
                        </a:rPr>
                        <a:t>0</a:t>
                      </a:r>
                      <a:r>
                        <a:rPr b="0" lang="en-US" sz="1400" spc="-1" strike="noStrike">
                          <a:latin typeface="Verdana"/>
                        </a:rPr>
                        <a:t> or 90</a:t>
                      </a:r>
                      <a:r>
                        <a:rPr b="0" lang="en-US" sz="1400" spc="-1" strike="noStrike" baseline="33000">
                          <a:latin typeface="Verdana"/>
                        </a:rPr>
                        <a:t>0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Manual adjust, fixed angle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$985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$869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46280"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CDT860E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ce181e"/>
                          </a:solidFill>
                          <a:latin typeface="Verdana"/>
                        </a:rPr>
                        <a:t>New!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Motorized Up/Down Height Adjustment Only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80Kgs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Yes, 455mm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N/A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$650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latin typeface="Verdana"/>
                        </a:rPr>
                        <a:t>$587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2" name="CustomShape 3"/>
          <p:cNvSpPr/>
          <p:nvPr/>
        </p:nvSpPr>
        <p:spPr>
          <a:xfrm>
            <a:off x="581760" y="5949720"/>
            <a:ext cx="57078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* All Models come with 800x600mm Mounting Support.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714920" y="2703600"/>
            <a:ext cx="3736800" cy="97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Frutiger 45 Light"/>
                <a:ea typeface="Frutiger 45 Light"/>
              </a:rPr>
              <a:t>CDT861M</a:t>
            </a:r>
            <a:br/>
            <a:br/>
            <a:r>
              <a:rPr b="0" lang="en-US" sz="2800" spc="-1" strike="noStrike">
                <a:solidFill>
                  <a:srgbClr val="000000"/>
                </a:solidFill>
                <a:latin typeface="Frutiger 45 Light"/>
                <a:ea typeface="Frutiger 45 Light"/>
              </a:rPr>
              <a:t>Motorized LIFT  &amp; Tilt IWB Cart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918000" y="2036160"/>
            <a:ext cx="3407040" cy="349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52280" y="0"/>
            <a:ext cx="6694560" cy="97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CDT861M Features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234720" y="1325520"/>
            <a:ext cx="8661600" cy="528444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52280" y="0"/>
            <a:ext cx="6696360" cy="98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CDT861M Specification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3606480" y="1234080"/>
            <a:ext cx="5399280" cy="523044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126360" y="2035800"/>
            <a:ext cx="3407040" cy="349848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52280" y="0"/>
            <a:ext cx="6696360" cy="98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CDT861M Dimensions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-53280" y="2036160"/>
            <a:ext cx="3407040" cy="349848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3294360" y="1354680"/>
            <a:ext cx="5733360" cy="521316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714920" y="2703600"/>
            <a:ext cx="3736800" cy="97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Frutiger 45 Light"/>
                <a:ea typeface="Frutiger 45 Light"/>
              </a:rPr>
              <a:t>CDT860E</a:t>
            </a:r>
            <a:br/>
            <a:br/>
            <a:r>
              <a:rPr b="0" lang="en-US" sz="2800" spc="-1" strike="noStrike">
                <a:solidFill>
                  <a:srgbClr val="000000"/>
                </a:solidFill>
                <a:latin typeface="Frutiger 45 Light"/>
                <a:ea typeface="Frutiger 45 Light"/>
              </a:rPr>
              <a:t>Motorized LIFT  IWB Cart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7" name="Image" descr=""/>
          <p:cNvPicPr/>
          <p:nvPr/>
        </p:nvPicPr>
        <p:blipFill>
          <a:blip r:embed="rId1"/>
          <a:stretch/>
        </p:blipFill>
        <p:spPr>
          <a:xfrm>
            <a:off x="932400" y="1204920"/>
            <a:ext cx="3034080" cy="502488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52280" y="0"/>
            <a:ext cx="6694560" cy="97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CDT860E Features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9" name="Image" descr=""/>
          <p:cNvPicPr/>
          <p:nvPr/>
        </p:nvPicPr>
        <p:blipFill>
          <a:blip r:embed="rId1"/>
          <a:stretch/>
        </p:blipFill>
        <p:spPr>
          <a:xfrm>
            <a:off x="435600" y="1207080"/>
            <a:ext cx="8526240" cy="5505480"/>
          </a:xfrm>
          <a:prstGeom prst="rect">
            <a:avLst/>
          </a:prstGeom>
          <a:ln w="12600"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280" y="0"/>
            <a:ext cx="6696360" cy="98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CDT860E Specification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02" name="Image" descr=""/>
          <p:cNvPicPr/>
          <p:nvPr/>
        </p:nvPicPr>
        <p:blipFill>
          <a:blip r:embed="rId1"/>
          <a:stretch/>
        </p:blipFill>
        <p:spPr>
          <a:xfrm>
            <a:off x="3668400" y="1120680"/>
            <a:ext cx="5440680" cy="5735880"/>
          </a:xfrm>
          <a:prstGeom prst="rect">
            <a:avLst/>
          </a:prstGeom>
          <a:ln w="12600">
            <a:noFill/>
          </a:ln>
        </p:spPr>
      </p:pic>
      <p:pic>
        <p:nvPicPr>
          <p:cNvPr id="203" name="Image" descr=""/>
          <p:cNvPicPr/>
          <p:nvPr/>
        </p:nvPicPr>
        <p:blipFill>
          <a:blip r:embed="rId2"/>
          <a:stretch/>
        </p:blipFill>
        <p:spPr>
          <a:xfrm>
            <a:off x="30960" y="1047240"/>
            <a:ext cx="3282120" cy="5435640"/>
          </a:xfrm>
          <a:prstGeom prst="rect">
            <a:avLst/>
          </a:prstGeom>
          <a:ln w="12600"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52280" y="0"/>
            <a:ext cx="6696360" cy="98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Frutiger 45 Light"/>
                <a:ea typeface="Frutiger 45 Light"/>
              </a:rPr>
              <a:t>CDT860E Dimensions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06" name="Image" descr=""/>
          <p:cNvPicPr/>
          <p:nvPr/>
        </p:nvPicPr>
        <p:blipFill>
          <a:blip r:embed="rId1"/>
          <a:stretch/>
        </p:blipFill>
        <p:spPr>
          <a:xfrm>
            <a:off x="3506400" y="1097280"/>
            <a:ext cx="5419440" cy="5695920"/>
          </a:xfrm>
          <a:prstGeom prst="rect">
            <a:avLst/>
          </a:prstGeom>
          <a:ln w="12600">
            <a:noFill/>
          </a:ln>
        </p:spPr>
      </p:pic>
      <p:pic>
        <p:nvPicPr>
          <p:cNvPr id="207" name="Image" descr=""/>
          <p:cNvPicPr/>
          <p:nvPr/>
        </p:nvPicPr>
        <p:blipFill>
          <a:blip r:embed="rId2"/>
          <a:stretch/>
        </p:blipFill>
        <p:spPr>
          <a:xfrm>
            <a:off x="-77040" y="1047240"/>
            <a:ext cx="3282120" cy="5435640"/>
          </a:xfrm>
          <a:prstGeom prst="rect">
            <a:avLst/>
          </a:prstGeom>
          <a:ln w="12600"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324000" y="6382080"/>
            <a:ext cx="33145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Optional Platform Support kit!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42973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4038480"/>
            <a:ext cx="9144000" cy="2819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1371600" y="5181480"/>
            <a:ext cx="624852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en-US" sz="2400" spc="-1" strike="noStrike">
              <a:latin typeface="Times New Roman"/>
            </a:endParaRPr>
          </a:p>
          <a:p>
            <a:pPr algn="ctr"/>
            <a:r>
              <a:rPr b="0" i="1" lang="en-US" sz="1600" spc="-1" strike="noStrike">
                <a:solidFill>
                  <a:srgbClr val="808080"/>
                </a:solidFill>
                <a:latin typeface="Times New Roman"/>
              </a:rPr>
              <a:t>Make it a better TV</a:t>
            </a:r>
            <a:endParaRPr b="0" lang="en-US" sz="1600" spc="-1" strike="noStrike">
              <a:latin typeface="Times New Roman"/>
            </a:endParaRPr>
          </a:p>
          <a:p>
            <a:pPr algn="ctr"/>
            <a:endParaRPr b="0" lang="en-US" sz="1600" spc="-1" strike="noStrike">
              <a:latin typeface="Times New Roman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447920" y="3962520"/>
            <a:ext cx="6248160" cy="83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Osaka"/>
              </a:rPr>
              <a:t>Company Introduction</a:t>
            </a:r>
            <a:endParaRPr b="0" lang="en-US" sz="22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.png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4295880"/>
          </a:xfrm>
          <a:prstGeom prst="rect">
            <a:avLst/>
          </a:prstGeom>
          <a:ln w="12600"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0" y="4038480"/>
            <a:ext cx="9142560" cy="281808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1414800" y="5181480"/>
            <a:ext cx="6160680" cy="42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/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Verdana"/>
              </a:rPr>
              <a:t>Aavara Innovation Corp.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491120" y="3999960"/>
            <a:ext cx="6160680" cy="762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 anchor="ctr"/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Frutiger 55 Roman"/>
                <a:ea typeface="Frutiger 55 Roman"/>
              </a:rPr>
              <a:t>Thanks You!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52280" y="0"/>
            <a:ext cx="6705720" cy="99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新細明體"/>
              </a:rPr>
              <a:t>Aavara, A Official VESA Member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新細明體"/>
              </a:rPr>
              <a:t>&amp; Earns VESA Mounting Compliance Logo</a:t>
            </a:r>
            <a:endParaRPr b="0" i="1" lang="en-US" sz="2400" spc="-1" strike="noStrike">
              <a:latin typeface="Times New Roman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63680" y="5765760"/>
            <a:ext cx="2022480" cy="3016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35360" y="1245240"/>
            <a:ext cx="8886600" cy="502884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324000" y="5765760"/>
            <a:ext cx="8291160" cy="60948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51920" y="0"/>
            <a:ext cx="6691320" cy="97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Aavara, A Official HDMI Adopter Since June 2009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297000" y="1293120"/>
            <a:ext cx="8685000" cy="482220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342800" y="4462920"/>
            <a:ext cx="6781680" cy="89496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51920" y="0"/>
            <a:ext cx="6691320" cy="97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HDCP 2.x Licensee Adopter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56320" y="1178640"/>
            <a:ext cx="8658000" cy="51580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56320" y="6038640"/>
            <a:ext cx="8499240" cy="38124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429732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0" y="4075200"/>
            <a:ext cx="9144000" cy="28191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1371600" y="5181480"/>
            <a:ext cx="624852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en-US" sz="2400" spc="-1" strike="noStrike">
              <a:latin typeface="Times New Roman"/>
            </a:endParaRPr>
          </a:p>
          <a:p>
            <a:pPr algn="ctr"/>
            <a:r>
              <a:rPr b="0" i="1" lang="en-US" sz="1600" spc="-1" strike="noStrike">
                <a:solidFill>
                  <a:srgbClr val="808080"/>
                </a:solidFill>
                <a:latin typeface="Times New Roman"/>
              </a:rPr>
              <a:t>Make it a better TV</a:t>
            </a:r>
            <a:endParaRPr b="0" lang="en-US" sz="1600" spc="-1" strike="noStrike">
              <a:latin typeface="Times New Roman"/>
            </a:endParaRPr>
          </a:p>
          <a:p>
            <a:pPr algn="ctr"/>
            <a:endParaRPr b="0" lang="en-US" sz="1600" spc="-1" strike="noStrike">
              <a:latin typeface="Times New Roman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447920" y="3962520"/>
            <a:ext cx="6248160" cy="83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en-US" sz="2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Osaka"/>
              </a:rPr>
              <a:t>Aavara AV Over lP Product Line</a:t>
            </a:r>
            <a:endParaRPr b="0" lang="en-US" sz="22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52280" y="-360"/>
            <a:ext cx="6702480" cy="98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Scalable &amp; Flexible AV Matrix Solution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for Both Commercial &amp; Residential AV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646200" y="5211720"/>
            <a:ext cx="7769160" cy="145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231840" y="1385640"/>
            <a:ext cx="8632080" cy="3696480"/>
          </a:xfrm>
          <a:prstGeom prst="rect">
            <a:avLst/>
          </a:prstGeom>
          <a:ln>
            <a:noFill/>
          </a:ln>
        </p:spPr>
      </p:pic>
      <p:sp>
        <p:nvSpPr>
          <p:cNvPr id="113" name="TextShape 3"/>
          <p:cNvSpPr txBox="1"/>
          <p:nvPr/>
        </p:nvSpPr>
        <p:spPr>
          <a:xfrm>
            <a:off x="994680" y="5546880"/>
            <a:ext cx="7857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For more information, please visit  </a:t>
            </a:r>
            <a:r>
              <a:rPr b="0" lang="en-US" sz="1800" spc="-1" strike="noStrike">
                <a:latin typeface="Arial"/>
                <a:hlinkClick r:id="rId2"/>
              </a:rPr>
              <a:t>http://www.aavara.com/V2/PB9000.html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And, some successful projects http://www.aavara.com/V2/globalProject.html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42973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0" y="4075200"/>
            <a:ext cx="9144000" cy="28191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1371600" y="5181480"/>
            <a:ext cx="624852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en-US" sz="2400" spc="-1" strike="noStrike">
              <a:latin typeface="Times New Roman"/>
            </a:endParaRPr>
          </a:p>
          <a:p>
            <a:pPr algn="ctr"/>
            <a:r>
              <a:rPr b="0" i="1" lang="en-US" sz="1600" spc="-1" strike="noStrike">
                <a:solidFill>
                  <a:srgbClr val="808080"/>
                </a:solidFill>
                <a:latin typeface="Times New Roman"/>
              </a:rPr>
              <a:t>Make it a better TV</a:t>
            </a:r>
            <a:endParaRPr b="0" lang="en-US" sz="1600" spc="-1" strike="noStrike">
              <a:latin typeface="Times New Roman"/>
            </a:endParaRPr>
          </a:p>
          <a:p>
            <a:pPr algn="ctr"/>
            <a:endParaRPr b="0" lang="en-US" sz="1600" spc="-1" strike="noStrike">
              <a:latin typeface="Times New Roman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447920" y="3962520"/>
            <a:ext cx="6248160" cy="83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en-US" sz="2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i="1" lang="en-US" sz="2200" spc="-1" strike="noStrike">
                <a:solidFill>
                  <a:srgbClr val="ffffff"/>
                </a:solidFill>
                <a:latin typeface="Verdana"/>
                <a:ea typeface="Osaka"/>
              </a:rPr>
              <a:t>Aavara Mounting Support Product Line</a:t>
            </a:r>
            <a:endParaRPr b="0" lang="en-US" sz="2200" spc="-1" strike="noStrike"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快照 2007-01-05 15-31-06"/>
          <p:cNvPicPr/>
          <p:nvPr/>
        </p:nvPicPr>
        <p:blipFill>
          <a:blip r:embed="rId1"/>
          <a:stretch/>
        </p:blipFill>
        <p:spPr>
          <a:xfrm>
            <a:off x="609480" y="3371760"/>
            <a:ext cx="536760" cy="635040"/>
          </a:xfrm>
          <a:prstGeom prst="rect">
            <a:avLst/>
          </a:prstGeom>
          <a:ln>
            <a:noFill/>
          </a:ln>
        </p:spPr>
      </p:pic>
      <p:pic>
        <p:nvPicPr>
          <p:cNvPr id="119" name="Picture 3" descr="快照 2007-01-05 15-31-51"/>
          <p:cNvPicPr/>
          <p:nvPr/>
        </p:nvPicPr>
        <p:blipFill>
          <a:blip r:embed="rId2"/>
          <a:stretch/>
        </p:blipFill>
        <p:spPr>
          <a:xfrm>
            <a:off x="1219320" y="3419280"/>
            <a:ext cx="1295280" cy="5875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236880" y="284040"/>
            <a:ext cx="6471720" cy="55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latin typeface="Frutiger 45 Light"/>
                <a:ea typeface="新細明體"/>
              </a:rPr>
              <a:t>Aavara Mounting Support Line</a:t>
            </a:r>
            <a:endParaRPr b="0" lang="en-US" sz="3000" spc="-1" strike="noStrike">
              <a:latin typeface="Times New Roman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139760" y="1762200"/>
            <a:ext cx="1843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Picture 6" descr="快照 2007-01-04 14-03-08"/>
          <p:cNvPicPr/>
          <p:nvPr/>
        </p:nvPicPr>
        <p:blipFill>
          <a:blip r:embed="rId3"/>
          <a:srcRect l="67728" t="-309" r="-28" b="337"/>
          <a:stretch/>
        </p:blipFill>
        <p:spPr>
          <a:xfrm>
            <a:off x="2743200" y="5454720"/>
            <a:ext cx="2666880" cy="30456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pic>
        <p:nvPicPr>
          <p:cNvPr id="123" name="Picture 7" descr="快照 2007-01-04 14-03-08"/>
          <p:cNvPicPr/>
          <p:nvPr/>
        </p:nvPicPr>
        <p:blipFill>
          <a:blip r:embed="rId4"/>
          <a:srcRect l="33976" t="-1376" r="35255" b="1404"/>
          <a:stretch/>
        </p:blipFill>
        <p:spPr>
          <a:xfrm>
            <a:off x="2209680" y="4006800"/>
            <a:ext cx="1676520" cy="30492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pic>
        <p:nvPicPr>
          <p:cNvPr id="124" name="Picture 8" descr="快照 2007-01-04 14-03-08"/>
          <p:cNvPicPr/>
          <p:nvPr/>
        </p:nvPicPr>
        <p:blipFill>
          <a:blip r:embed="rId5"/>
          <a:srcRect l="64" t="-674" r="69168" b="702"/>
          <a:stretch/>
        </p:blipFill>
        <p:spPr>
          <a:xfrm>
            <a:off x="1752480" y="2406600"/>
            <a:ext cx="1219320" cy="24444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pic>
        <p:nvPicPr>
          <p:cNvPr id="125" name="Picture 9" descr="快照 2007-01-04 14-03-08"/>
          <p:cNvPicPr/>
          <p:nvPr/>
        </p:nvPicPr>
        <p:blipFill>
          <a:blip r:embed="rId6"/>
          <a:srcRect l="67728" t="-309" r="-28" b="337"/>
          <a:stretch/>
        </p:blipFill>
        <p:spPr>
          <a:xfrm>
            <a:off x="533520" y="5454720"/>
            <a:ext cx="2286000" cy="30456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pic>
        <p:nvPicPr>
          <p:cNvPr id="126" name="Picture 10" descr="快照 2007-01-04 14-03-08"/>
          <p:cNvPicPr/>
          <p:nvPr/>
        </p:nvPicPr>
        <p:blipFill>
          <a:blip r:embed="rId7"/>
          <a:srcRect l="33976" t="-1376" r="35255" b="1404"/>
          <a:stretch/>
        </p:blipFill>
        <p:spPr>
          <a:xfrm>
            <a:off x="533520" y="4006800"/>
            <a:ext cx="1676160" cy="30492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pic>
        <p:nvPicPr>
          <p:cNvPr id="127" name="Picture 11" descr="快照 2007-01-04 14-03-08"/>
          <p:cNvPicPr/>
          <p:nvPr/>
        </p:nvPicPr>
        <p:blipFill>
          <a:blip r:embed="rId8"/>
          <a:srcRect l="64" t="-674" r="69168" b="702"/>
          <a:stretch/>
        </p:blipFill>
        <p:spPr>
          <a:xfrm>
            <a:off x="533520" y="2406600"/>
            <a:ext cx="1218960" cy="244440"/>
          </a:xfrm>
          <a:prstGeom prst="rect">
            <a:avLst/>
          </a:prstGeom>
          <a:ln>
            <a:noFill/>
          </a:ln>
          <a:effectLst>
            <a:outerShdw dist="17819" dir="2700000">
              <a:srgbClr val="808080">
                <a:alpha val="75000"/>
              </a:srgbClr>
            </a:outerShdw>
          </a:effectLst>
        </p:spPr>
      </p:pic>
      <p:sp>
        <p:nvSpPr>
          <p:cNvPr id="128" name="Line 3"/>
          <p:cNvSpPr/>
          <p:nvPr/>
        </p:nvSpPr>
        <p:spPr>
          <a:xfrm flipV="1">
            <a:off x="533520" y="1415520"/>
            <a:ext cx="0" cy="4343400"/>
          </a:xfrm>
          <a:prstGeom prst="line">
            <a:avLst/>
          </a:prstGeom>
          <a:ln w="2844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2709360" y="1000080"/>
            <a:ext cx="3070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5"/>
          <p:cNvSpPr/>
          <p:nvPr/>
        </p:nvSpPr>
        <p:spPr>
          <a:xfrm>
            <a:off x="533520" y="5759280"/>
            <a:ext cx="6476760" cy="0"/>
          </a:xfrm>
          <a:prstGeom prst="line">
            <a:avLst/>
          </a:prstGeom>
          <a:ln w="3816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6"/>
          <p:cNvSpPr/>
          <p:nvPr/>
        </p:nvSpPr>
        <p:spPr>
          <a:xfrm>
            <a:off x="3538440" y="5454720"/>
            <a:ext cx="10555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1200" spc="-1" strike="noStrike">
                <a:solidFill>
                  <a:srgbClr val="ffffff"/>
                </a:solidFill>
                <a:latin typeface="Times New Roman"/>
              </a:rPr>
              <a:t>Elegant Series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2286000" y="4006800"/>
            <a:ext cx="160020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200" spc="-1" strike="noStrike">
                <a:solidFill>
                  <a:srgbClr val="ffffff"/>
                </a:solidFill>
                <a:latin typeface="Times New Roman"/>
              </a:rPr>
              <a:t>Superior Series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1967400" y="1903320"/>
            <a:ext cx="8024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1200" spc="-1" strike="noStrike">
                <a:solidFill>
                  <a:srgbClr val="ffffff"/>
                </a:solidFill>
                <a:latin typeface="Times New Roman"/>
              </a:rPr>
              <a:t>Pro Series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4" name="CustomShape 9"/>
          <p:cNvSpPr/>
          <p:nvPr/>
        </p:nvSpPr>
        <p:spPr>
          <a:xfrm rot="16200000">
            <a:off x="-450720" y="3357360"/>
            <a:ext cx="174240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latin typeface="Times New Roman"/>
              </a:rPr>
              <a:t>Pricing &amp; Uniqueness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2831400" y="5911920"/>
            <a:ext cx="18187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latin typeface="Times New Roman"/>
              </a:rPr>
              <a:t>Popularity &amp; Universal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136" name="Picture 20" descr="快照 2007-01-05 15-03-46"/>
          <p:cNvPicPr/>
          <p:nvPr/>
        </p:nvPicPr>
        <p:blipFill>
          <a:blip r:embed="rId9"/>
          <a:stretch/>
        </p:blipFill>
        <p:spPr>
          <a:xfrm>
            <a:off x="609480" y="4921200"/>
            <a:ext cx="838440" cy="536400"/>
          </a:xfrm>
          <a:prstGeom prst="rect">
            <a:avLst/>
          </a:prstGeom>
          <a:ln>
            <a:noFill/>
          </a:ln>
        </p:spPr>
      </p:pic>
      <p:sp>
        <p:nvSpPr>
          <p:cNvPr id="137" name="CustomShape 11"/>
          <p:cNvSpPr/>
          <p:nvPr/>
        </p:nvSpPr>
        <p:spPr>
          <a:xfrm>
            <a:off x="1967400" y="2406600"/>
            <a:ext cx="8024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1200" spc="-1" strike="noStrike">
                <a:solidFill>
                  <a:srgbClr val="ffffff"/>
                </a:solidFill>
                <a:latin typeface="Times New Roman"/>
              </a:rPr>
              <a:t>Pro Series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138" name="Picture 22" descr="nv043-020"/>
          <p:cNvPicPr/>
          <p:nvPr/>
        </p:nvPicPr>
        <p:blipFill>
          <a:blip r:embed="rId10"/>
          <a:srcRect l="85504" t="42004" r="3249" b="19001"/>
          <a:stretch/>
        </p:blipFill>
        <p:spPr>
          <a:xfrm>
            <a:off x="1447920" y="4921200"/>
            <a:ext cx="533160" cy="533520"/>
          </a:xfrm>
          <a:prstGeom prst="rect">
            <a:avLst/>
          </a:prstGeom>
          <a:ln>
            <a:noFill/>
          </a:ln>
        </p:spPr>
      </p:pic>
      <p:pic>
        <p:nvPicPr>
          <p:cNvPr id="139" name="Picture 23" descr="快照 2007-01-05 17-34-02"/>
          <p:cNvPicPr/>
          <p:nvPr/>
        </p:nvPicPr>
        <p:blipFill>
          <a:blip r:embed="rId11"/>
          <a:stretch/>
        </p:blipFill>
        <p:spPr>
          <a:xfrm>
            <a:off x="2514600" y="3432240"/>
            <a:ext cx="838080" cy="574560"/>
          </a:xfrm>
          <a:prstGeom prst="rect">
            <a:avLst/>
          </a:prstGeom>
          <a:ln>
            <a:noFill/>
          </a:ln>
        </p:spPr>
      </p:pic>
      <p:pic>
        <p:nvPicPr>
          <p:cNvPr id="140" name="Picture 24" descr="快照 2007-01-05 17-33-42"/>
          <p:cNvPicPr/>
          <p:nvPr/>
        </p:nvPicPr>
        <p:blipFill>
          <a:blip r:embed="rId12"/>
          <a:stretch/>
        </p:blipFill>
        <p:spPr>
          <a:xfrm>
            <a:off x="1981080" y="4898880"/>
            <a:ext cx="838440" cy="544680"/>
          </a:xfrm>
          <a:prstGeom prst="rect">
            <a:avLst/>
          </a:prstGeom>
          <a:ln>
            <a:noFill/>
          </a:ln>
        </p:spPr>
      </p:pic>
      <p:pic>
        <p:nvPicPr>
          <p:cNvPr id="141" name="Picture 25" descr="nv043-017"/>
          <p:cNvPicPr/>
          <p:nvPr/>
        </p:nvPicPr>
        <p:blipFill>
          <a:blip r:embed="rId13"/>
          <a:srcRect l="0" t="16667" r="0" b="0"/>
          <a:stretch/>
        </p:blipFill>
        <p:spPr>
          <a:xfrm>
            <a:off x="4876920" y="4692600"/>
            <a:ext cx="685800" cy="762120"/>
          </a:xfrm>
          <a:prstGeom prst="rect">
            <a:avLst/>
          </a:prstGeom>
          <a:ln>
            <a:noFill/>
          </a:ln>
        </p:spPr>
      </p:pic>
      <p:pic>
        <p:nvPicPr>
          <p:cNvPr id="142" name="Picture 26" descr="nv043-022"/>
          <p:cNvPicPr/>
          <p:nvPr/>
        </p:nvPicPr>
        <p:blipFill>
          <a:blip r:embed="rId14"/>
          <a:srcRect l="13043" t="0" r="0" b="13044"/>
          <a:stretch/>
        </p:blipFill>
        <p:spPr>
          <a:xfrm>
            <a:off x="2819520" y="4940280"/>
            <a:ext cx="685800" cy="514440"/>
          </a:xfrm>
          <a:prstGeom prst="rect">
            <a:avLst/>
          </a:prstGeom>
          <a:ln>
            <a:noFill/>
          </a:ln>
        </p:spPr>
      </p:pic>
      <p:pic>
        <p:nvPicPr>
          <p:cNvPr id="143" name="Picture 27" descr="nv043-037"/>
          <p:cNvPicPr/>
          <p:nvPr/>
        </p:nvPicPr>
        <p:blipFill>
          <a:blip r:embed="rId15"/>
          <a:srcRect l="4879" t="17074" r="12196" b="0"/>
          <a:stretch/>
        </p:blipFill>
        <p:spPr>
          <a:xfrm>
            <a:off x="3505320" y="4940280"/>
            <a:ext cx="685800" cy="514440"/>
          </a:xfrm>
          <a:prstGeom prst="rect">
            <a:avLst/>
          </a:prstGeom>
          <a:ln>
            <a:noFill/>
          </a:ln>
        </p:spPr>
      </p:pic>
      <p:grpSp>
        <p:nvGrpSpPr>
          <p:cNvPr id="144" name="Group 12"/>
          <p:cNvGrpSpPr/>
          <p:nvPr/>
        </p:nvGrpSpPr>
        <p:grpSpPr>
          <a:xfrm>
            <a:off x="5715000" y="2787480"/>
            <a:ext cx="1371240" cy="811080"/>
            <a:chOff x="5715000" y="2787480"/>
            <a:chExt cx="1371240" cy="811080"/>
          </a:xfrm>
        </p:grpSpPr>
        <p:sp>
          <p:nvSpPr>
            <p:cNvPr id="145" name="CustomShape 13"/>
            <p:cNvSpPr/>
            <p:nvPr/>
          </p:nvSpPr>
          <p:spPr>
            <a:xfrm>
              <a:off x="5777280" y="2849400"/>
              <a:ext cx="1308960" cy="749160"/>
            </a:xfrm>
            <a:custGeom>
              <a:avLst/>
              <a:gdLst/>
              <a:ahLst/>
              <a:rect l="0" t="0" r="r" b="b"/>
              <a:pathLst>
                <a:path w="3637" h="2083">
                  <a:moveTo>
                    <a:pt x="347" y="0"/>
                  </a:moveTo>
                  <a:cubicBezTo>
                    <a:pt x="173" y="0"/>
                    <a:pt x="0" y="173"/>
                    <a:pt x="0" y="347"/>
                  </a:cubicBezTo>
                  <a:lnTo>
                    <a:pt x="0" y="1735"/>
                  </a:lnTo>
                  <a:cubicBezTo>
                    <a:pt x="0" y="1908"/>
                    <a:pt x="173" y="2082"/>
                    <a:pt x="347" y="2082"/>
                  </a:cubicBezTo>
                  <a:lnTo>
                    <a:pt x="3289" y="2082"/>
                  </a:lnTo>
                  <a:cubicBezTo>
                    <a:pt x="3462" y="2082"/>
                    <a:pt x="3636" y="1908"/>
                    <a:pt x="3636" y="1735"/>
                  </a:cubicBezTo>
                  <a:lnTo>
                    <a:pt x="3636" y="347"/>
                  </a:lnTo>
                  <a:cubicBezTo>
                    <a:pt x="3636" y="173"/>
                    <a:pt x="3462" y="0"/>
                    <a:pt x="3289" y="0"/>
                  </a:cubicBezTo>
                  <a:lnTo>
                    <a:pt x="347" y="0"/>
                  </a:lnTo>
                </a:path>
              </a:pathLst>
            </a:custGeom>
            <a:solidFill>
              <a:srgbClr val="bbe0e3">
                <a:alpha val="34000"/>
              </a:srgbClr>
            </a:solidFill>
            <a:ln w="9360">
              <a:solidFill>
                <a:srgbClr val="99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6" name="Picture 30" descr="快照 2007-01-05 17-57-17"/>
            <p:cNvPicPr/>
            <p:nvPr/>
          </p:nvPicPr>
          <p:blipFill>
            <a:blip r:embed="rId16"/>
            <a:stretch/>
          </p:blipFill>
          <p:spPr>
            <a:xfrm>
              <a:off x="5839560" y="2891160"/>
              <a:ext cx="1168920" cy="687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CustomShape 14"/>
            <p:cNvSpPr/>
            <p:nvPr/>
          </p:nvSpPr>
          <p:spPr>
            <a:xfrm>
              <a:off x="5715000" y="2787480"/>
              <a:ext cx="1308960" cy="749160"/>
            </a:xfrm>
            <a:custGeom>
              <a:avLst/>
              <a:gdLst/>
              <a:ahLst/>
              <a:rect l="0" t="0" r="r" b="b"/>
              <a:pathLst>
                <a:path w="3637" h="2083">
                  <a:moveTo>
                    <a:pt x="347" y="0"/>
                  </a:moveTo>
                  <a:cubicBezTo>
                    <a:pt x="173" y="0"/>
                    <a:pt x="0" y="173"/>
                    <a:pt x="0" y="347"/>
                  </a:cubicBezTo>
                  <a:lnTo>
                    <a:pt x="0" y="1735"/>
                  </a:lnTo>
                  <a:cubicBezTo>
                    <a:pt x="0" y="1908"/>
                    <a:pt x="173" y="2082"/>
                    <a:pt x="347" y="2082"/>
                  </a:cubicBezTo>
                  <a:lnTo>
                    <a:pt x="3289" y="2082"/>
                  </a:lnTo>
                  <a:cubicBezTo>
                    <a:pt x="3462" y="2082"/>
                    <a:pt x="3636" y="1908"/>
                    <a:pt x="3636" y="1735"/>
                  </a:cubicBezTo>
                  <a:lnTo>
                    <a:pt x="3636" y="347"/>
                  </a:lnTo>
                  <a:cubicBezTo>
                    <a:pt x="3636" y="173"/>
                    <a:pt x="3462" y="0"/>
                    <a:pt x="3289" y="0"/>
                  </a:cubicBezTo>
                  <a:lnTo>
                    <a:pt x="347" y="0"/>
                  </a:lnTo>
                </a:path>
              </a:pathLst>
            </a:custGeom>
            <a:noFill/>
            <a:ln w="9360">
              <a:solidFill>
                <a:srgbClr val="99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CustomShape 15"/>
          <p:cNvSpPr/>
          <p:nvPr/>
        </p:nvSpPr>
        <p:spPr>
          <a:xfrm>
            <a:off x="1010520" y="2800440"/>
            <a:ext cx="250956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900" spc="-1" strike="noStrike">
                <a:solidFill>
                  <a:srgbClr val="000000"/>
                </a:solidFill>
                <a:latin typeface="Times New Roman"/>
              </a:rPr>
              <a:t>cinema, airport, square, public area, luxury house  </a:t>
            </a:r>
            <a:endParaRPr b="0" lang="en-US" sz="900" spc="-1" strike="noStrike">
              <a:latin typeface="Times New Roman"/>
            </a:endParaRPr>
          </a:p>
          <a:p>
            <a:pPr/>
            <a:r>
              <a:rPr b="0" lang="en-US" sz="900" spc="-1" strike="noStrike">
                <a:solidFill>
                  <a:srgbClr val="000000"/>
                </a:solidFill>
                <a:latin typeface="Times New Roman"/>
              </a:rPr>
              <a:t>school, museum, opera house, exhibition signage, </a:t>
            </a:r>
            <a:endParaRPr b="0" lang="en-US" sz="900" spc="-1" strike="noStrike">
              <a:latin typeface="Times New Roman"/>
            </a:endParaRPr>
          </a:p>
          <a:p>
            <a:pPr/>
            <a:r>
              <a:rPr b="0" lang="en-US" sz="900" spc="-1" strike="noStrike">
                <a:solidFill>
                  <a:srgbClr val="000000"/>
                </a:solidFill>
                <a:latin typeface="Times New Roman"/>
              </a:rPr>
              <a:t>government center, office, shops, amusement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49" name="CustomShape 16"/>
          <p:cNvSpPr/>
          <p:nvPr/>
        </p:nvSpPr>
        <p:spPr>
          <a:xfrm>
            <a:off x="1270800" y="4343400"/>
            <a:ext cx="33642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新細明體"/>
              </a:rPr>
              <a:t>Living room, bed room, home office, home theater, amusement room</a:t>
            </a:r>
            <a:endParaRPr b="0" lang="en-US" sz="900" spc="-1" strike="noStrike">
              <a:latin typeface="Times New Roman"/>
            </a:endParaRPr>
          </a:p>
          <a:p>
            <a:pPr/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新細明體"/>
              </a:rPr>
              <a:t>Dining room, kitchen, playroom</a:t>
            </a:r>
            <a:endParaRPr b="0" lang="en-US" sz="900" spc="-1" strike="noStrike">
              <a:latin typeface="Times New Roman"/>
            </a:endParaRPr>
          </a:p>
        </p:txBody>
      </p:sp>
      <p:pic>
        <p:nvPicPr>
          <p:cNvPr id="150" name="Picture 35" descr=""/>
          <p:cNvPicPr/>
          <p:nvPr/>
        </p:nvPicPr>
        <p:blipFill>
          <a:blip r:embed="rId17"/>
          <a:stretch/>
        </p:blipFill>
        <p:spPr>
          <a:xfrm>
            <a:off x="4192560" y="4768920"/>
            <a:ext cx="684360" cy="685800"/>
          </a:xfrm>
          <a:prstGeom prst="rect">
            <a:avLst/>
          </a:prstGeom>
          <a:ln>
            <a:noFill/>
          </a:ln>
        </p:spPr>
      </p:pic>
      <p:pic>
        <p:nvPicPr>
          <p:cNvPr id="151" name="Picture 36" descr="快照 2007-03-31 11-14-53"/>
          <p:cNvPicPr/>
          <p:nvPr/>
        </p:nvPicPr>
        <p:blipFill>
          <a:blip r:embed="rId18"/>
          <a:stretch/>
        </p:blipFill>
        <p:spPr>
          <a:xfrm>
            <a:off x="533520" y="1644480"/>
            <a:ext cx="609480" cy="257400"/>
          </a:xfrm>
          <a:prstGeom prst="rect">
            <a:avLst/>
          </a:prstGeom>
          <a:ln>
            <a:noFill/>
          </a:ln>
        </p:spPr>
      </p:pic>
      <p:pic>
        <p:nvPicPr>
          <p:cNvPr id="152" name="Picture 37" descr="快照 2007-03-29 23-25-17"/>
          <p:cNvPicPr/>
          <p:nvPr/>
        </p:nvPicPr>
        <p:blipFill>
          <a:blip r:embed="rId19"/>
          <a:srcRect l="26760" t="10581" r="55980" b="69983"/>
          <a:stretch/>
        </p:blipFill>
        <p:spPr>
          <a:xfrm>
            <a:off x="569520" y="1892160"/>
            <a:ext cx="761760" cy="571680"/>
          </a:xfrm>
          <a:prstGeom prst="rect">
            <a:avLst/>
          </a:prstGeom>
          <a:ln>
            <a:noFill/>
          </a:ln>
        </p:spPr>
      </p:pic>
      <p:sp>
        <p:nvSpPr>
          <p:cNvPr id="153" name="CustomShape 17"/>
          <p:cNvSpPr/>
          <p:nvPr/>
        </p:nvSpPr>
        <p:spPr>
          <a:xfrm>
            <a:off x="1263600" y="1684800"/>
            <a:ext cx="2209680" cy="50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b="0" lang="en-US" sz="900" spc="-1" strike="noStrike">
                <a:latin typeface="Times New Roman"/>
              </a:rPr>
              <a:t>Menu Board, FID, outdoor, Info. Board, Railway, church,lobby, retail store, shopping malls, Conference Room</a:t>
            </a:r>
            <a:endParaRPr b="0" lang="en-US" sz="900" spc="-1" strike="noStrike">
              <a:latin typeface="Times New Roman"/>
            </a:endParaRPr>
          </a:p>
        </p:txBody>
      </p:sp>
      <p:grpSp>
        <p:nvGrpSpPr>
          <p:cNvPr id="154" name="Group 18"/>
          <p:cNvGrpSpPr/>
          <p:nvPr/>
        </p:nvGrpSpPr>
        <p:grpSpPr>
          <a:xfrm>
            <a:off x="5105520" y="1360440"/>
            <a:ext cx="1523520" cy="893520"/>
            <a:chOff x="5105520" y="1360440"/>
            <a:chExt cx="1523520" cy="893520"/>
          </a:xfrm>
        </p:grpSpPr>
        <p:pic>
          <p:nvPicPr>
            <p:cNvPr id="155" name="Picture 40" descr="快照 2007-03-31 11-39-27"/>
            <p:cNvPicPr/>
            <p:nvPr/>
          </p:nvPicPr>
          <p:blipFill>
            <a:blip r:embed="rId20"/>
            <a:stretch/>
          </p:blipFill>
          <p:spPr>
            <a:xfrm>
              <a:off x="5440320" y="1465200"/>
              <a:ext cx="441000" cy="700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41" descr="快照 2007-03-31 11-39-47"/>
            <p:cNvPicPr/>
            <p:nvPr/>
          </p:nvPicPr>
          <p:blipFill>
            <a:blip r:embed="rId21"/>
            <a:stretch/>
          </p:blipFill>
          <p:spPr>
            <a:xfrm>
              <a:off x="5946120" y="1412640"/>
              <a:ext cx="529920" cy="788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7" name="CustomShape 19"/>
            <p:cNvSpPr/>
            <p:nvPr/>
          </p:nvSpPr>
          <p:spPr>
            <a:xfrm>
              <a:off x="5262840" y="1412640"/>
              <a:ext cx="262440" cy="2102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0"/>
            <p:cNvSpPr/>
            <p:nvPr/>
          </p:nvSpPr>
          <p:spPr>
            <a:xfrm>
              <a:off x="5683320" y="1465200"/>
              <a:ext cx="210240" cy="168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1"/>
            <p:cNvSpPr/>
            <p:nvPr/>
          </p:nvSpPr>
          <p:spPr>
            <a:xfrm>
              <a:off x="5157720" y="1360440"/>
              <a:ext cx="1471320" cy="840960"/>
            </a:xfrm>
            <a:custGeom>
              <a:avLst/>
              <a:gdLst/>
              <a:ahLst/>
              <a:rect l="0" t="0" r="r" b="b"/>
              <a:pathLst>
                <a:path w="4089" h="2338">
                  <a:moveTo>
                    <a:pt x="389" y="0"/>
                  </a:moveTo>
                  <a:cubicBezTo>
                    <a:pt x="194" y="0"/>
                    <a:pt x="0" y="194"/>
                    <a:pt x="0" y="389"/>
                  </a:cubicBezTo>
                  <a:lnTo>
                    <a:pt x="0" y="1947"/>
                  </a:lnTo>
                  <a:cubicBezTo>
                    <a:pt x="0" y="2142"/>
                    <a:pt x="194" y="2337"/>
                    <a:pt x="389" y="2337"/>
                  </a:cubicBezTo>
                  <a:lnTo>
                    <a:pt x="3698" y="2337"/>
                  </a:lnTo>
                  <a:cubicBezTo>
                    <a:pt x="3893" y="2337"/>
                    <a:pt x="4088" y="2142"/>
                    <a:pt x="4088" y="1947"/>
                  </a:cubicBezTo>
                  <a:lnTo>
                    <a:pt x="4088" y="389"/>
                  </a:lnTo>
                  <a:cubicBezTo>
                    <a:pt x="4088" y="194"/>
                    <a:pt x="3893" y="0"/>
                    <a:pt x="3698" y="0"/>
                  </a:cubicBezTo>
                  <a:lnTo>
                    <a:pt x="389" y="0"/>
                  </a:lnTo>
                </a:path>
              </a:pathLst>
            </a:custGeom>
            <a:noFill/>
            <a:ln w="9360">
              <a:solidFill>
                <a:srgbClr val="99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2"/>
            <p:cNvSpPr/>
            <p:nvPr/>
          </p:nvSpPr>
          <p:spPr>
            <a:xfrm>
              <a:off x="5105520" y="1412640"/>
              <a:ext cx="1471320" cy="841320"/>
            </a:xfrm>
            <a:custGeom>
              <a:avLst/>
              <a:gdLst/>
              <a:ahLst/>
              <a:rect l="0" t="0" r="r" b="b"/>
              <a:pathLst>
                <a:path w="4089" h="2339">
                  <a:moveTo>
                    <a:pt x="389" y="0"/>
                  </a:moveTo>
                  <a:cubicBezTo>
                    <a:pt x="194" y="0"/>
                    <a:pt x="0" y="194"/>
                    <a:pt x="0" y="389"/>
                  </a:cubicBezTo>
                  <a:lnTo>
                    <a:pt x="0" y="1948"/>
                  </a:lnTo>
                  <a:cubicBezTo>
                    <a:pt x="0" y="2143"/>
                    <a:pt x="194" y="2338"/>
                    <a:pt x="389" y="2338"/>
                  </a:cubicBezTo>
                  <a:lnTo>
                    <a:pt x="3698" y="2338"/>
                  </a:lnTo>
                  <a:cubicBezTo>
                    <a:pt x="3893" y="2338"/>
                    <a:pt x="4088" y="2143"/>
                    <a:pt x="4088" y="1948"/>
                  </a:cubicBezTo>
                  <a:lnTo>
                    <a:pt x="4088" y="389"/>
                  </a:lnTo>
                  <a:cubicBezTo>
                    <a:pt x="4088" y="194"/>
                    <a:pt x="3893" y="0"/>
                    <a:pt x="3698" y="0"/>
                  </a:cubicBezTo>
                  <a:lnTo>
                    <a:pt x="389" y="0"/>
                  </a:lnTo>
                </a:path>
              </a:pathLst>
            </a:custGeom>
            <a:noFill/>
            <a:ln w="9360">
              <a:solidFill>
                <a:srgbClr val="99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1" name="Group 23"/>
          <p:cNvGrpSpPr/>
          <p:nvPr/>
        </p:nvGrpSpPr>
        <p:grpSpPr>
          <a:xfrm>
            <a:off x="6095880" y="4006800"/>
            <a:ext cx="1523880" cy="896400"/>
            <a:chOff x="6095880" y="4006800"/>
            <a:chExt cx="1523880" cy="896400"/>
          </a:xfrm>
        </p:grpSpPr>
        <p:sp>
          <p:nvSpPr>
            <p:cNvPr id="162" name="CustomShape 24"/>
            <p:cNvSpPr/>
            <p:nvPr/>
          </p:nvSpPr>
          <p:spPr>
            <a:xfrm>
              <a:off x="6148440" y="4062240"/>
              <a:ext cx="1471320" cy="840960"/>
            </a:xfrm>
            <a:custGeom>
              <a:avLst/>
              <a:gdLst/>
              <a:ahLst/>
              <a:rect l="0" t="0" r="r" b="b"/>
              <a:pathLst>
                <a:path w="4089" h="2338">
                  <a:moveTo>
                    <a:pt x="389" y="0"/>
                  </a:moveTo>
                  <a:cubicBezTo>
                    <a:pt x="194" y="0"/>
                    <a:pt x="0" y="194"/>
                    <a:pt x="0" y="389"/>
                  </a:cubicBezTo>
                  <a:lnTo>
                    <a:pt x="0" y="1947"/>
                  </a:lnTo>
                  <a:cubicBezTo>
                    <a:pt x="0" y="2142"/>
                    <a:pt x="194" y="2337"/>
                    <a:pt x="389" y="2337"/>
                  </a:cubicBezTo>
                  <a:lnTo>
                    <a:pt x="3698" y="2337"/>
                  </a:lnTo>
                  <a:cubicBezTo>
                    <a:pt x="3893" y="2337"/>
                    <a:pt x="4088" y="2142"/>
                    <a:pt x="4088" y="1947"/>
                  </a:cubicBezTo>
                  <a:lnTo>
                    <a:pt x="4088" y="389"/>
                  </a:lnTo>
                  <a:cubicBezTo>
                    <a:pt x="4088" y="194"/>
                    <a:pt x="3893" y="0"/>
                    <a:pt x="3698" y="0"/>
                  </a:cubicBezTo>
                  <a:lnTo>
                    <a:pt x="389" y="0"/>
                  </a:lnTo>
                </a:path>
              </a:pathLst>
            </a:custGeom>
            <a:solidFill>
              <a:srgbClr val="bbe0e3">
                <a:alpha val="34000"/>
              </a:srgbClr>
            </a:solidFill>
            <a:ln w="9360">
              <a:solidFill>
                <a:srgbClr val="99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63" name="Group 25"/>
            <p:cNvGrpSpPr/>
            <p:nvPr/>
          </p:nvGrpSpPr>
          <p:grpSpPr>
            <a:xfrm>
              <a:off x="6095880" y="4006800"/>
              <a:ext cx="1471680" cy="840960"/>
              <a:chOff x="6095880" y="4006800"/>
              <a:chExt cx="1471680" cy="840960"/>
            </a:xfrm>
          </p:grpSpPr>
          <p:sp>
            <p:nvSpPr>
              <p:cNvPr id="164" name="CustomShape 26"/>
              <p:cNvSpPr/>
              <p:nvPr/>
            </p:nvSpPr>
            <p:spPr>
              <a:xfrm>
                <a:off x="6095880" y="4006800"/>
                <a:ext cx="1471680" cy="840960"/>
              </a:xfrm>
              <a:custGeom>
                <a:avLst/>
                <a:gdLst/>
                <a:ahLst/>
                <a:rect l="0" t="0" r="r" b="b"/>
                <a:pathLst>
                  <a:path w="4090" h="2338">
                    <a:moveTo>
                      <a:pt x="389" y="0"/>
                    </a:moveTo>
                    <a:cubicBezTo>
                      <a:pt x="194" y="0"/>
                      <a:pt x="0" y="194"/>
                      <a:pt x="0" y="389"/>
                    </a:cubicBezTo>
                    <a:lnTo>
                      <a:pt x="0" y="1947"/>
                    </a:lnTo>
                    <a:cubicBezTo>
                      <a:pt x="0" y="2142"/>
                      <a:pt x="194" y="2337"/>
                      <a:pt x="389" y="2337"/>
                    </a:cubicBezTo>
                    <a:lnTo>
                      <a:pt x="3699" y="2337"/>
                    </a:lnTo>
                    <a:cubicBezTo>
                      <a:pt x="3894" y="2337"/>
                      <a:pt x="4089" y="2142"/>
                      <a:pt x="4089" y="1947"/>
                    </a:cubicBezTo>
                    <a:lnTo>
                      <a:pt x="4089" y="389"/>
                    </a:lnTo>
                    <a:cubicBezTo>
                      <a:pt x="4089" y="194"/>
                      <a:pt x="3894" y="0"/>
                      <a:pt x="3699" y="0"/>
                    </a:cubicBezTo>
                    <a:lnTo>
                      <a:pt x="389" y="0"/>
                    </a:lnTo>
                  </a:path>
                </a:pathLst>
              </a:custGeom>
              <a:noFill/>
              <a:ln w="9360">
                <a:solidFill>
                  <a:srgbClr val="99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65" name="Picture 50" descr="快照 2007-03-31 11-43-57"/>
              <p:cNvPicPr/>
              <p:nvPr/>
            </p:nvPicPr>
            <p:blipFill>
              <a:blip r:embed="rId22"/>
              <a:stretch/>
            </p:blipFill>
            <p:spPr>
              <a:xfrm>
                <a:off x="6248160" y="4082760"/>
                <a:ext cx="1143000" cy="7567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166" name="Picture 59" descr=""/>
          <p:cNvPicPr/>
          <p:nvPr/>
        </p:nvPicPr>
        <p:blipFill>
          <a:blip r:embed="rId23"/>
          <a:srcRect l="0" t="0" r="0" b="2543"/>
          <a:stretch/>
        </p:blipFill>
        <p:spPr>
          <a:xfrm>
            <a:off x="6705720" y="1492200"/>
            <a:ext cx="488880" cy="749160"/>
          </a:xfrm>
          <a:prstGeom prst="rect">
            <a:avLst/>
          </a:prstGeom>
          <a:ln>
            <a:noFill/>
          </a:ln>
        </p:spPr>
      </p:pic>
      <p:grpSp>
        <p:nvGrpSpPr>
          <p:cNvPr id="167" name="Group 27"/>
          <p:cNvGrpSpPr/>
          <p:nvPr/>
        </p:nvGrpSpPr>
        <p:grpSpPr>
          <a:xfrm>
            <a:off x="7924680" y="1568520"/>
            <a:ext cx="1016280" cy="739800"/>
            <a:chOff x="7924680" y="1568520"/>
            <a:chExt cx="1016280" cy="739800"/>
          </a:xfrm>
        </p:grpSpPr>
        <p:pic>
          <p:nvPicPr>
            <p:cNvPr id="168" name="Picture 6" descr="Snapshot 2008-02-16 21-20-11.tiff"/>
            <p:cNvPicPr/>
            <p:nvPr/>
          </p:nvPicPr>
          <p:blipFill>
            <a:blip r:embed="rId24"/>
            <a:stretch/>
          </p:blipFill>
          <p:spPr>
            <a:xfrm>
              <a:off x="8131320" y="1684800"/>
              <a:ext cx="645840" cy="623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8" descr="Snapshot 2008-02-16 21-22-48.tiff"/>
            <p:cNvPicPr/>
            <p:nvPr/>
          </p:nvPicPr>
          <p:blipFill>
            <a:blip r:embed="rId25"/>
            <a:stretch/>
          </p:blipFill>
          <p:spPr>
            <a:xfrm>
              <a:off x="7924680" y="1568520"/>
              <a:ext cx="1016280" cy="563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0" name="Picture 63" descr="Snapshot 2008-02-18 00-12-34.tiff"/>
          <p:cNvPicPr/>
          <p:nvPr/>
        </p:nvPicPr>
        <p:blipFill>
          <a:blip r:embed="rId26"/>
          <a:stretch/>
        </p:blipFill>
        <p:spPr>
          <a:xfrm>
            <a:off x="7238880" y="1492200"/>
            <a:ext cx="762120" cy="812880"/>
          </a:xfrm>
          <a:prstGeom prst="rect">
            <a:avLst/>
          </a:prstGeom>
          <a:ln>
            <a:noFill/>
          </a:ln>
        </p:spPr>
      </p:pic>
      <p:pic>
        <p:nvPicPr>
          <p:cNvPr id="171" name="Picture 64" descr=""/>
          <p:cNvPicPr/>
          <p:nvPr/>
        </p:nvPicPr>
        <p:blipFill>
          <a:blip r:embed="rId27"/>
          <a:srcRect l="0" t="0" r="0" b="1853"/>
          <a:stretch/>
        </p:blipFill>
        <p:spPr>
          <a:xfrm>
            <a:off x="7162920" y="2787480"/>
            <a:ext cx="838080" cy="731880"/>
          </a:xfrm>
          <a:prstGeom prst="rect">
            <a:avLst/>
          </a:prstGeom>
          <a:ln>
            <a:noFill/>
          </a:ln>
        </p:spPr>
      </p:pic>
      <p:pic>
        <p:nvPicPr>
          <p:cNvPr id="172" name="Picture 65" descr=""/>
          <p:cNvPicPr/>
          <p:nvPr/>
        </p:nvPicPr>
        <p:blipFill>
          <a:blip r:embed="rId28"/>
          <a:srcRect l="0" t="0" r="0" b="2669"/>
          <a:stretch/>
        </p:blipFill>
        <p:spPr>
          <a:xfrm>
            <a:off x="8077320" y="2863800"/>
            <a:ext cx="761760" cy="554040"/>
          </a:xfrm>
          <a:prstGeom prst="rect">
            <a:avLst/>
          </a:prstGeom>
          <a:ln>
            <a:noFill/>
          </a:ln>
        </p:spPr>
      </p:pic>
      <p:pic>
        <p:nvPicPr>
          <p:cNvPr id="173" name="Picture 66" descr=""/>
          <p:cNvPicPr/>
          <p:nvPr/>
        </p:nvPicPr>
        <p:blipFill>
          <a:blip r:embed="rId29">
            <a:lum contrast="78000"/>
          </a:blip>
          <a:stretch/>
        </p:blipFill>
        <p:spPr>
          <a:xfrm>
            <a:off x="7696080" y="4006800"/>
            <a:ext cx="609840" cy="860400"/>
          </a:xfrm>
          <a:prstGeom prst="rect">
            <a:avLst/>
          </a:prstGeom>
          <a:ln>
            <a:noFill/>
          </a:ln>
        </p:spPr>
      </p:pic>
      <p:pic>
        <p:nvPicPr>
          <p:cNvPr id="174" name="Picture 68" descr="快照 2008-02-04 10-35-06.tiff"/>
          <p:cNvPicPr/>
          <p:nvPr/>
        </p:nvPicPr>
        <p:blipFill>
          <a:blip r:embed="rId30"/>
          <a:stretch/>
        </p:blipFill>
        <p:spPr>
          <a:xfrm>
            <a:off x="8381880" y="4006800"/>
            <a:ext cx="623880" cy="762120"/>
          </a:xfrm>
          <a:prstGeom prst="rect">
            <a:avLst/>
          </a:prstGeom>
          <a:ln>
            <a:noFill/>
          </a:ln>
        </p:spPr>
      </p:pic>
      <p:sp>
        <p:nvSpPr>
          <p:cNvPr id="175" name="TextShape 28"/>
          <p:cNvSpPr txBox="1"/>
          <p:nvPr/>
        </p:nvSpPr>
        <p:spPr>
          <a:xfrm>
            <a:off x="449640" y="6132960"/>
            <a:ext cx="7857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For more information, please visit  http://www.aavara.com/V2/index.html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And, some successful projects http://www.aavara.com/V2/globalProject.html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Application>LibreOffice/6.0.7.3$MacOSX_X86_64 LibreOffice_project/dc89aa7a9eabfd848af146d5086077aeed2ae4a5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zh-TW</dc:language>
  <cp:lastModifiedBy/>
  <dcterms:modified xsi:type="dcterms:W3CDTF">2020-01-30T21:01:46Z</dcterms:modified>
  <cp:revision>7</cp:revision>
  <dc:subject/>
  <dc:title/>
</cp:coreProperties>
</file>